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png"/>
  <Override PartName="/ppt/media/image13.jpg" ContentType="image/png"/>
  <Override PartName="/ppt/media/image14.jpg" ContentType="image/png"/>
  <Override PartName="/ppt/media/image16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3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9" r:id="rId4"/>
    <p:sldId id="268" r:id="rId5"/>
    <p:sldId id="259" r:id="rId6"/>
    <p:sldId id="260" r:id="rId7"/>
    <p:sldId id="261" r:id="rId8"/>
    <p:sldId id="278" r:id="rId9"/>
    <p:sldId id="270" r:id="rId10"/>
    <p:sldId id="279" r:id="rId11"/>
    <p:sldId id="284" r:id="rId12"/>
    <p:sldId id="263" r:id="rId13"/>
    <p:sldId id="272" r:id="rId14"/>
    <p:sldId id="273" r:id="rId15"/>
    <p:sldId id="274" r:id="rId16"/>
    <p:sldId id="275" r:id="rId17"/>
    <p:sldId id="280" r:id="rId18"/>
    <p:sldId id="281" r:id="rId19"/>
    <p:sldId id="282" r:id="rId20"/>
    <p:sldId id="283" r:id="rId21"/>
    <p:sldId id="262" r:id="rId22"/>
    <p:sldId id="277" r:id="rId23"/>
    <p:sldId id="264" r:id="rId24"/>
    <p:sldId id="265" r:id="rId25"/>
    <p:sldId id="271" r:id="rId26"/>
    <p:sldId id="266" r:id="rId27"/>
    <p:sldId id="267" r:id="rId28"/>
  </p:sldIdLst>
  <p:sldSz cx="18288000" cy="10287000"/>
  <p:notesSz cx="6858000" cy="9144000"/>
  <p:embeddedFontLst>
    <p:embeddedFont>
      <p:font typeface="Tlab 레트로라이프 Bold" panose="020B0600000101010101" charset="-127"/>
      <p:regular r:id="rId30"/>
    </p:embeddedFont>
    <p:embeddedFont>
      <p:font typeface="함초롬돋움" panose="020B0604000101010101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TDTD한강고딕" panose="020B0600000101010101" charset="-127"/>
      <p:regular r:id="rId35"/>
    </p:embeddedFont>
    <p:embeddedFont>
      <p:font typeface="Noto Sans KR DemiLight" panose="020B0200000000000000" pitchFamily="50" charset="-127"/>
      <p:regular r:id="rId36"/>
    </p:embeddedFont>
    <p:embeddedFont>
      <p:font typeface="TDTD순고딕" panose="020B0600000101010101" charset="-127"/>
      <p:regular r:id="rId37"/>
    </p:embeddedFont>
    <p:embeddedFont>
      <p:font typeface="Tlab 레트로라이프" panose="020B0600000101010101" charset="-127"/>
      <p:regular r:id="rId38"/>
    </p:embeddedFont>
    <p:embeddedFont>
      <p:font typeface="Montserrat Bold" panose="020B060402020202020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EBA46-7DA5-4784-9A49-266D65162EA3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D705-57ED-4FEF-9AC1-8D029D7F1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9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D705-57ED-4FEF-9AC1-8D029D7F13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9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e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4.svg"/><Relationship Id="rId10" Type="http://schemas.openxmlformats.org/officeDocument/2006/relationships/image" Target="../media/image12.jp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svg"/><Relationship Id="rId7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4.svg"/><Relationship Id="rId10" Type="http://schemas.openxmlformats.org/officeDocument/2006/relationships/image" Target="../media/image20.jpg"/><Relationship Id="rId4" Type="http://schemas.openxmlformats.org/officeDocument/2006/relationships/image" Target="../media/image2.pn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604504" y="2808143"/>
            <a:ext cx="1078992" cy="1078992"/>
          </a:xfrm>
          <a:custGeom>
            <a:avLst/>
            <a:gdLst/>
            <a:ahLst/>
            <a:cxnLst/>
            <a:rect l="l" t="t" r="r" b="b"/>
            <a:pathLst>
              <a:path w="1078992" h="1078992">
                <a:moveTo>
                  <a:pt x="0" y="0"/>
                </a:moveTo>
                <a:lnTo>
                  <a:pt x="1078992" y="0"/>
                </a:lnTo>
                <a:lnTo>
                  <a:pt x="1078992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006053" y="5531960"/>
            <a:ext cx="8275894" cy="279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4000" spc="-163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CAN</a:t>
            </a:r>
            <a:r>
              <a:rPr lang="ko-KR" altLang="en-US" sz="4000" spc="-163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통신 기반 </a:t>
            </a:r>
            <a:r>
              <a:rPr lang="en-US" altLang="ko-KR" sz="4000" spc="-163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Yolov8</a:t>
            </a:r>
            <a:r>
              <a:rPr lang="ko-KR" altLang="en-US" sz="4000" spc="-163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과 </a:t>
            </a:r>
            <a:r>
              <a:rPr lang="en-US" altLang="ko-KR" sz="4000" spc="-163" dirty="0" err="1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Boxmot</a:t>
            </a:r>
            <a:r>
              <a:rPr lang="ko-KR" altLang="en-US" sz="4000" spc="-163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을 활용한 차량 행태 인식 </a:t>
            </a:r>
            <a:r>
              <a:rPr lang="en-US" altLang="ko-KR" sz="4000" spc="-163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endParaRPr lang="en-US" sz="4000" spc="-163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28418" y="3692153"/>
            <a:ext cx="11431163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0500" dirty="0" smtClean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Smart Surround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39145" y="8850757"/>
            <a:ext cx="2842313" cy="33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spc="-42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인텔 </a:t>
            </a:r>
            <a:r>
              <a:rPr lang="ko-KR" altLang="en-US" sz="2000" spc="-42" dirty="0" err="1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엣지</a:t>
            </a:r>
            <a:r>
              <a:rPr lang="ko-KR" altLang="en-US" sz="2000" spc="-42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altLang="ko-KR" sz="2000" spc="-42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AI SW </a:t>
            </a:r>
            <a:r>
              <a:rPr lang="ko-KR" altLang="en-US" sz="2000" spc="-42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아카데미</a:t>
            </a:r>
            <a:endParaRPr lang="en-US" sz="20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5718918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err="1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캔통신</a:t>
            </a: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구성도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07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92" y="2848461"/>
            <a:ext cx="9375558" cy="62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5718918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흐름도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08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5" y="3555062"/>
            <a:ext cx="10306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06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09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523669" y="3026983"/>
            <a:ext cx="3226702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 셋 탐색</a:t>
            </a:r>
            <a:endParaRPr lang="en-US" sz="33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19835" y="3862586"/>
            <a:ext cx="9037239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b="1" dirty="0" smtClean="0">
                <a:solidFill>
                  <a:srgbClr val="485849"/>
                </a:solidFill>
                <a:latin typeface="+mn-ea"/>
                <a:cs typeface="TDTD순고딕"/>
                <a:sym typeface="TDTD순고딕"/>
              </a:rPr>
              <a:t>Bdd100k </a:t>
            </a:r>
            <a:r>
              <a:rPr lang="ko-KR" altLang="en-US" sz="2200" b="1" dirty="0" err="1" smtClean="0">
                <a:solidFill>
                  <a:srgbClr val="485849"/>
                </a:solidFill>
                <a:latin typeface="+mn-ea"/>
                <a:cs typeface="TDTD순고딕"/>
                <a:sym typeface="TDTD순고딕"/>
              </a:rPr>
              <a:t>데이터셋</a:t>
            </a:r>
            <a:endParaRPr lang="en-US" altLang="ko-KR" sz="2200" b="1" dirty="0" smtClean="0">
              <a:solidFill>
                <a:srgbClr val="485849"/>
              </a:solidFill>
              <a:latin typeface="+mn-ea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endParaRPr lang="en-US" dirty="0">
              <a:solidFill>
                <a:srgbClr val="485849"/>
              </a:solidFill>
              <a:latin typeface="+mn-ea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자율주행 연구를 위해 수집된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,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다양한 도로 상황이 담긴 대규모 도로 주행 영상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데이터셋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endParaRPr lang="en-US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Intel real sense D415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카메라로 깊이 추정을 하여 실제 속도를 얻고 자 했으나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,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실제 차량운행이 불가능하여 영상 재생으로 대체 하게 됨</a:t>
            </a:r>
            <a:endParaRPr lang="en-US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60" y="2998539"/>
            <a:ext cx="5311580" cy="2987764"/>
          </a:xfrm>
          <a:prstGeom prst="rect">
            <a:avLst/>
          </a:prstGeom>
        </p:spPr>
      </p:pic>
      <p:sp>
        <p:nvSpPr>
          <p:cNvPr id="34" name="TextBox 23"/>
          <p:cNvSpPr txBox="1"/>
          <p:nvPr/>
        </p:nvSpPr>
        <p:spPr>
          <a:xfrm>
            <a:off x="11935106" y="2588008"/>
            <a:ext cx="4057407" cy="18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 dirty="0" smtClean="0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20%</a:t>
            </a:r>
            <a:endParaRPr lang="en-US" sz="10640" b="1" dirty="0">
              <a:solidFill>
                <a:srgbClr val="658C6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0600" y="800100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09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044872" y="2970158"/>
            <a:ext cx="4223302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330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오브젝트 </a:t>
            </a:r>
            <a:r>
              <a:rPr lang="ko-KR" altLang="en-US" sz="3300" dirty="0" err="1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트래킹</a:t>
            </a: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구축</a:t>
            </a:r>
            <a:endParaRPr lang="en-US" sz="33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232356" y="3862586"/>
            <a:ext cx="8760244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b="1" dirty="0" err="1" smtClean="0">
                <a:solidFill>
                  <a:srgbClr val="485849"/>
                </a:solidFill>
                <a:latin typeface="+mn-ea"/>
                <a:cs typeface="TDTD순고딕"/>
                <a:sym typeface="TDTD순고딕"/>
              </a:rPr>
              <a:t>Boxmot</a:t>
            </a:r>
            <a:r>
              <a:rPr lang="en-US" sz="2199" b="1" dirty="0" smtClean="0">
                <a:solidFill>
                  <a:srgbClr val="485849"/>
                </a:solidFill>
                <a:latin typeface="+mn-ea"/>
                <a:cs typeface="TDTD순고딕"/>
                <a:sym typeface="TDTD순고딕"/>
              </a:rPr>
              <a:t> yolo-tracking</a:t>
            </a:r>
          </a:p>
          <a:p>
            <a:pPr>
              <a:lnSpc>
                <a:spcPts val="3079"/>
              </a:lnSpc>
            </a:pPr>
            <a:endParaRPr lang="en-US" sz="2199" dirty="0" smtClean="0">
              <a:solidFill>
                <a:srgbClr val="485849"/>
              </a:solidFill>
              <a:latin typeface="+mn-ea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Yolo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에서 탐지된 박스를 기반으로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,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객체를 프레임 간 추적 해주는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오픈소스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파이썬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라이브러리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Yolov8~12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까지 사용가능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Yolov8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도 충분한 성능이 나오는 것을 확인하여 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Yolov8n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모델을 사용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endParaRPr lang="en-US" altLang="ko-KR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en-US" altLang="ko-KR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Boxmot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로 충분히 객체인식이 잘 되어 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Bdd100k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데이터셋은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폐기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</a:p>
          <a:p>
            <a:pPr>
              <a:lnSpc>
                <a:spcPts val="3079"/>
              </a:lnSpc>
            </a:pPr>
            <a:endParaRPr lang="en-US" altLang="ko-KR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CPU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는 성능이 충분히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나오지않아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CUDA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사용</a:t>
            </a:r>
          </a:p>
        </p:txBody>
      </p:sp>
      <p:sp>
        <p:nvSpPr>
          <p:cNvPr id="26" name="TextBox 23"/>
          <p:cNvSpPr txBox="1"/>
          <p:nvPr/>
        </p:nvSpPr>
        <p:spPr>
          <a:xfrm>
            <a:off x="11935106" y="2588008"/>
            <a:ext cx="4057407" cy="18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 dirty="0" smtClean="0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40%</a:t>
            </a:r>
            <a:endParaRPr lang="en-US" sz="10640" b="1" dirty="0">
              <a:solidFill>
                <a:srgbClr val="658C6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56" y="2970158"/>
            <a:ext cx="6091475" cy="43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8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06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09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35106" y="2588008"/>
            <a:ext cx="4057407" cy="18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 dirty="0" smtClean="0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60%</a:t>
            </a:r>
            <a:endParaRPr lang="en-US" sz="10640" b="1" dirty="0">
              <a:solidFill>
                <a:srgbClr val="658C6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044872" y="2970158"/>
            <a:ext cx="4223302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졸음운전</a:t>
            </a:r>
            <a:r>
              <a:rPr lang="en-US" altLang="ko-KR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과속운전 감지 알고리즘 구현</a:t>
            </a:r>
            <a:endParaRPr lang="en-US" sz="33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409627" y="4452491"/>
            <a:ext cx="7717094" cy="5168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초기에 </a:t>
            </a:r>
            <a:r>
              <a:rPr lang="en-US" altLang="ko-KR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Ultra-Fast Lane Detection</a:t>
            </a:r>
            <a:r>
              <a:rPr lang="ko-KR" altLang="en-US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을 활용해 차선 인식을 시도 했으나</a:t>
            </a:r>
            <a:r>
              <a:rPr lang="en-US" altLang="ko-KR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, </a:t>
            </a:r>
            <a:r>
              <a:rPr lang="en-US" altLang="ko-KR" dirty="0" err="1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Boxmot</a:t>
            </a:r>
            <a:r>
              <a:rPr lang="en-US" altLang="ko-KR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  <a:r>
              <a:rPr lang="ko-KR" altLang="en-US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기반 파이프라인에 통합이 어려워 좌표로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대체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차량의 프레임 간 이동 거리와 시간을 기반으로 상대 속도를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계산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기준 속도를 초과하거나 흔들림이 심하면 위험 차량으로 판단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졸음운전 알고리즘은 다른 차선의 차량 판단에 오류가 발생해 픽셀을 제한하여 전방차량만 감지</a:t>
            </a:r>
            <a:endParaRPr lang="en-US" altLang="ko-KR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endParaRPr lang="en-US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3079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프레임마다 같은 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ID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차량의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바운딩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박스 중심 좌표 추적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3079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시간 차이와 거리 차이를 이용해 프레임 간 속도 계산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3079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기준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임계값을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초과하면 과속으로 판단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3079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중심 좌표를 기준으로 좌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,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우로 지속적인 흔들림이 있으면 졸음운전으로 판단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(3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번 이상을 기준으로 잡음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)</a:t>
            </a:r>
          </a:p>
          <a:p>
            <a:pPr>
              <a:lnSpc>
                <a:spcPts val="3079"/>
              </a:lnSpc>
            </a:pPr>
            <a:endParaRPr lang="en-US" dirty="0">
              <a:solidFill>
                <a:srgbClr val="485849"/>
              </a:solidFill>
              <a:latin typeface="+mn-ea"/>
              <a:cs typeface="TDTD순고딕"/>
              <a:sym typeface="TDTD순고딕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81" y="3191682"/>
            <a:ext cx="6880264" cy="157527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44" y="4874421"/>
            <a:ext cx="6042931" cy="42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06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09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35106" y="2588008"/>
            <a:ext cx="4057407" cy="19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 dirty="0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  <a:r>
              <a:rPr lang="en-US" sz="10640" b="1" dirty="0" smtClean="0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0%</a:t>
            </a:r>
            <a:endParaRPr lang="en-US" sz="10640" b="1" dirty="0">
              <a:solidFill>
                <a:srgbClr val="658C6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234283" y="2947859"/>
            <a:ext cx="5580955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altLang="ko-KR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Jetson Nano</a:t>
            </a: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에 </a:t>
            </a:r>
            <a:r>
              <a:rPr lang="en-US" altLang="ko-KR" sz="3300" dirty="0" err="1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Boxmot</a:t>
            </a:r>
            <a:r>
              <a:rPr lang="en-US" altLang="ko-KR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기반 객체 추적 시스템 </a:t>
            </a:r>
            <a:r>
              <a:rPr lang="ko-KR" altLang="en-US" sz="3300" dirty="0" err="1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탑제</a:t>
            </a:r>
            <a:r>
              <a:rPr lang="en-US" altLang="ko-KR" sz="33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 </a:t>
            </a:r>
            <a:r>
              <a:rPr lang="en-US" altLang="ko-KR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CAN </a:t>
            </a:r>
            <a:r>
              <a:rPr lang="ko-KR" altLang="en-US" sz="33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통신 </a:t>
            </a: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</a:t>
            </a:r>
            <a:endParaRPr lang="en-US" sz="33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197840" y="4898400"/>
            <a:ext cx="8661160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Jetson Nano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에 시스템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탑제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시도를 하였지만 실패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Jetpack 4.6.3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버전에서 제공하는 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CUDA </a:t>
            </a:r>
            <a:r>
              <a:rPr lang="en-US" altLang="ko-KR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Pytorch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는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파이썬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3.6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만 지원하고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Yolov8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의 </a:t>
            </a:r>
            <a:r>
              <a:rPr lang="en-US" altLang="ko-KR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ultralytics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는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파이썬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3.7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이상을 요구하기에 탑재 불가능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endParaRPr lang="en-US" altLang="ko-KR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en-US" altLang="ko-KR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CANable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와 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MCP2515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모듈을 이용하여 </a:t>
            </a:r>
            <a:r>
              <a:rPr lang="en-US" altLang="ko-KR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STM32F411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보드에 </a:t>
            </a:r>
            <a:r>
              <a:rPr lang="en-US" altLang="ko-KR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PC</a:t>
            </a:r>
            <a:r>
              <a:rPr lang="ko-KR" altLang="en-US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와 </a:t>
            </a:r>
            <a:r>
              <a:rPr lang="en-US" altLang="ko-KR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</a:t>
            </a:r>
            <a:r>
              <a:rPr lang="ko-KR" altLang="en-US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통신으로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연결 구축</a:t>
            </a:r>
            <a:endParaRPr lang="en-US" altLang="ko-KR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endParaRPr lang="en-US" altLang="ko-KR" dirty="0" smtClean="0">
              <a:solidFill>
                <a:srgbClr val="485849"/>
              </a:solidFill>
              <a:latin typeface="+mn-ea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endParaRPr lang="en-US" dirty="0">
              <a:solidFill>
                <a:srgbClr val="485849"/>
              </a:solidFill>
              <a:latin typeface="+mn-ea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endParaRPr lang="en-US" dirty="0">
              <a:solidFill>
                <a:srgbClr val="485849"/>
              </a:solidFill>
              <a:latin typeface="+mn-ea"/>
              <a:cs typeface="TDTD순고딕"/>
              <a:sym typeface="TDTD순고딕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50" y="3088736"/>
            <a:ext cx="4808742" cy="54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06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09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35106" y="2588008"/>
            <a:ext cx="4057407" cy="177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 dirty="0" smtClean="0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100%</a:t>
            </a:r>
            <a:endParaRPr lang="en-US" sz="10640" b="1" dirty="0">
              <a:solidFill>
                <a:srgbClr val="658C6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234283" y="2947859"/>
            <a:ext cx="5580955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차량 주변 인식 알고리즘과 </a:t>
            </a:r>
            <a:r>
              <a:rPr lang="en-US" altLang="ko-KR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CAN </a:t>
            </a: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통신 기능을 통합 시스템으로 구현</a:t>
            </a:r>
            <a:endParaRPr lang="en-US" sz="33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595054" y="5262048"/>
            <a:ext cx="7717094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PC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에서 영상을 통해 졸음운전과 과속운전 차량을 감지하면 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STM32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보드로 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0x01,0x02 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값을 송신하여 보드와 연결된 </a:t>
            </a:r>
            <a:r>
              <a:rPr lang="ko-KR" altLang="en-US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부저를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울리고</a:t>
            </a:r>
            <a:r>
              <a:rPr lang="en-US" altLang="ko-KR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, LED</a:t>
            </a:r>
            <a:r>
              <a:rPr lang="ko-KR" altLang="en-US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를 점등</a:t>
            </a:r>
            <a:endParaRPr lang="en-US" altLang="ko-KR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99" y="2996452"/>
            <a:ext cx="4858197" cy="48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06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영상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</a:t>
            </a: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</a:t>
            </a:r>
          </a:p>
        </p:txBody>
      </p:sp>
      <p:pic>
        <p:nvPicPr>
          <p:cNvPr id="25" name="편집영상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68726" y="2962636"/>
            <a:ext cx="11666629" cy="61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2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06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영상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10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pic>
        <p:nvPicPr>
          <p:cNvPr id="22" name="편집영상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69920" y="2738053"/>
            <a:ext cx="1187196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06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영상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10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pic>
        <p:nvPicPr>
          <p:cNvPr id="22" name="시연영상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19800" y="2844997"/>
            <a:ext cx="6761859" cy="63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6181596" y="4413888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14742" y="4413888"/>
            <a:ext cx="818710" cy="70357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181596" y="5550705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914742" y="5550705"/>
            <a:ext cx="818710" cy="703579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06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181596" y="6683740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14742" y="6683740"/>
            <a:ext cx="818710" cy="703579"/>
            <a:chOff x="0" y="0"/>
            <a:chExt cx="812800" cy="698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07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181596" y="7816775"/>
            <a:ext cx="818710" cy="703579"/>
            <a:chOff x="0" y="0"/>
            <a:chExt cx="812800" cy="698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914742" y="7816775"/>
            <a:ext cx="818710" cy="703579"/>
            <a:chOff x="0" y="0"/>
            <a:chExt cx="812800" cy="6985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08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221962" y="4509122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952527" y="4509122"/>
            <a:ext cx="387072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 smtClean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구성도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221962" y="5645938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</a:t>
            </a: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구성원</a:t>
            </a: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소개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7221962" y="6778175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진행일정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7221962" y="7910412"/>
            <a:ext cx="387072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 smtClean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 환경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2952527" y="7910412"/>
            <a:ext cx="404989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 smtClean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 후기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2952527" y="5645938"/>
            <a:ext cx="379931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 smtClean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진행 과정 및 결과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2952527" y="6778175"/>
            <a:ext cx="3799314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시행착오와 해결방안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06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영상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10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pic>
        <p:nvPicPr>
          <p:cNvPr id="21" name="시연영상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69522" y="2844997"/>
            <a:ext cx="11465038" cy="644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8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144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결과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11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9602705" y="3321601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328312" y="3290453"/>
            <a:ext cx="605468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차량 주변 객체 추적 및 운전 행태 인식 구현</a:t>
            </a:r>
            <a:endParaRPr lang="en-US" sz="2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9602705" y="4309068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328312" y="4277920"/>
            <a:ext cx="573554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상대속도 기반 과속 판단 알고리즘 구현</a:t>
            </a:r>
            <a:endParaRPr lang="en-US" sz="2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9602705" y="5296875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328313" y="5265727"/>
            <a:ext cx="605468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차량의 움직임 기반 졸음 운전 알고리즘 구현</a:t>
            </a:r>
            <a:endParaRPr lang="en-US" sz="2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9" name="Freeform 27"/>
          <p:cNvSpPr/>
          <p:nvPr/>
        </p:nvSpPr>
        <p:spPr>
          <a:xfrm>
            <a:off x="9602705" y="6177333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8"/>
          <p:cNvSpPr txBox="1"/>
          <p:nvPr/>
        </p:nvSpPr>
        <p:spPr>
          <a:xfrm>
            <a:off x="10328313" y="6146185"/>
            <a:ext cx="434492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CAN </a:t>
            </a:r>
            <a:r>
              <a:rPr lang="ko-KR" altLang="en-US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통신 연동 완료</a:t>
            </a:r>
            <a:endParaRPr lang="en-US" sz="2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47" y="3249942"/>
            <a:ext cx="7581434" cy="5408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14400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기대효과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12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9602705" y="3321601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328312" y="3290453"/>
            <a:ext cx="605468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사고 예방을 위한 능동적 안전 시스템 실현</a:t>
            </a:r>
            <a:endParaRPr lang="en-US" sz="2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9602705" y="4309068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328312" y="4277920"/>
            <a:ext cx="573554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자율주행 시스템의 보조 판단 기능 강화</a:t>
            </a:r>
            <a:endParaRPr lang="en-US" sz="2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72" y="3393309"/>
            <a:ext cx="7071360" cy="4706112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>
          <a:xfrm>
            <a:off x="9602705" y="5278737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6"/>
          <p:cNvSpPr txBox="1"/>
          <p:nvPr/>
        </p:nvSpPr>
        <p:spPr>
          <a:xfrm>
            <a:off x="10328312" y="5247589"/>
            <a:ext cx="605468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후방</a:t>
            </a:r>
            <a:r>
              <a:rPr lang="en-US" altLang="ko-KR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측방도 추가하여 위험탐지 확장</a:t>
            </a:r>
            <a:endParaRPr lang="en-US" sz="2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92626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355827" y="5339437"/>
            <a:ext cx="5107197" cy="3614063"/>
            <a:chOff x="0" y="0"/>
            <a:chExt cx="6809596" cy="412975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809596" cy="4129758"/>
              <a:chOff x="0" y="0"/>
              <a:chExt cx="1345105" cy="81575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45105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45105" h="815755">
                    <a:moveTo>
                      <a:pt x="33349" y="0"/>
                    </a:moveTo>
                    <a:lnTo>
                      <a:pt x="1311756" y="0"/>
                    </a:lnTo>
                    <a:cubicBezTo>
                      <a:pt x="1330174" y="0"/>
                      <a:pt x="1345105" y="14931"/>
                      <a:pt x="1345105" y="33349"/>
                    </a:cubicBezTo>
                    <a:lnTo>
                      <a:pt x="1345105" y="782405"/>
                    </a:lnTo>
                    <a:cubicBezTo>
                      <a:pt x="1345105" y="791250"/>
                      <a:pt x="1341592" y="799733"/>
                      <a:pt x="1335338" y="805987"/>
                    </a:cubicBezTo>
                    <a:cubicBezTo>
                      <a:pt x="1329083" y="812241"/>
                      <a:pt x="1320601" y="815755"/>
                      <a:pt x="1311756" y="815755"/>
                    </a:cubicBezTo>
                    <a:lnTo>
                      <a:pt x="33349" y="815755"/>
                    </a:lnTo>
                    <a:cubicBezTo>
                      <a:pt x="14931" y="815755"/>
                      <a:pt x="0" y="800824"/>
                      <a:pt x="0" y="782405"/>
                    </a:cubicBezTo>
                    <a:lnTo>
                      <a:pt x="0" y="33349"/>
                    </a:lnTo>
                    <a:cubicBezTo>
                      <a:pt x="0" y="14931"/>
                      <a:pt x="14931" y="0"/>
                      <a:pt x="3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345105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>
              <a:off x="14907" y="11522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714021" y="5324714"/>
            <a:ext cx="5146046" cy="3628786"/>
            <a:chOff x="0" y="0"/>
            <a:chExt cx="6861395" cy="412975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861395" cy="4129758"/>
              <a:chOff x="0" y="0"/>
              <a:chExt cx="1355337" cy="81575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355337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55337" h="815755">
                    <a:moveTo>
                      <a:pt x="33098" y="0"/>
                    </a:moveTo>
                    <a:lnTo>
                      <a:pt x="1322240" y="0"/>
                    </a:lnTo>
                    <a:cubicBezTo>
                      <a:pt x="1340519" y="0"/>
                      <a:pt x="1355337" y="14818"/>
                      <a:pt x="1355337" y="33098"/>
                    </a:cubicBezTo>
                    <a:lnTo>
                      <a:pt x="1355337" y="782657"/>
                    </a:lnTo>
                    <a:cubicBezTo>
                      <a:pt x="1355337" y="791435"/>
                      <a:pt x="1351850" y="799854"/>
                      <a:pt x="1345643" y="806061"/>
                    </a:cubicBezTo>
                    <a:cubicBezTo>
                      <a:pt x="1339436" y="812268"/>
                      <a:pt x="1331018" y="815755"/>
                      <a:pt x="1322240" y="815755"/>
                    </a:cubicBezTo>
                    <a:lnTo>
                      <a:pt x="33098" y="815755"/>
                    </a:lnTo>
                    <a:cubicBezTo>
                      <a:pt x="24320" y="815755"/>
                      <a:pt x="15901" y="812268"/>
                      <a:pt x="9694" y="806061"/>
                    </a:cubicBezTo>
                    <a:cubicBezTo>
                      <a:pt x="3487" y="799854"/>
                      <a:pt x="0" y="791435"/>
                      <a:pt x="0" y="782657"/>
                    </a:cubicBezTo>
                    <a:lnTo>
                      <a:pt x="0" y="33098"/>
                    </a:lnTo>
                    <a:cubicBezTo>
                      <a:pt x="0" y="24320"/>
                      <a:pt x="3487" y="15901"/>
                      <a:pt x="9694" y="9694"/>
                    </a:cubicBezTo>
                    <a:cubicBezTo>
                      <a:pt x="15901" y="3487"/>
                      <a:pt x="24320" y="0"/>
                      <a:pt x="330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355337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8" name="AutoShape 28"/>
            <p:cNvSpPr/>
            <p:nvPr/>
          </p:nvSpPr>
          <p:spPr>
            <a:xfrm>
              <a:off x="66707" y="11649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13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3105391" y="3548214"/>
            <a:ext cx="1608070" cy="1555442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662546" y="3695920"/>
            <a:ext cx="1299027" cy="1371333"/>
          </a:xfrm>
          <a:custGeom>
            <a:avLst/>
            <a:gdLst/>
            <a:ahLst/>
            <a:cxnLst/>
            <a:rect l="l" t="t" r="r" b="b"/>
            <a:pathLst>
              <a:path w="1299027" h="1371333">
                <a:moveTo>
                  <a:pt x="0" y="0"/>
                </a:moveTo>
                <a:lnTo>
                  <a:pt x="1299027" y="0"/>
                </a:lnTo>
                <a:lnTo>
                  <a:pt x="1299027" y="1371333"/>
                </a:lnTo>
                <a:lnTo>
                  <a:pt x="0" y="1371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3101927" y="545945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82813" y="6802276"/>
            <a:ext cx="424839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389" lvl="1" indent="-342900" algn="l">
              <a:lnSpc>
                <a:spcPts val="3079"/>
              </a:lnSpc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속도가 느린 차량도 위험운전으로 판단</a:t>
            </a:r>
            <a:endParaRPr lang="en-US" altLang="ko-KR" b="1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580389" lvl="1" indent="-342900" algn="l">
              <a:lnSpc>
                <a:spcPts val="3079"/>
              </a:lnSpc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차선 인식 모델 통합 어려움</a:t>
            </a:r>
            <a:endParaRPr lang="en-US" altLang="ko-KR" b="1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580389" lvl="1" indent="-342900">
              <a:lnSpc>
                <a:spcPts val="3079"/>
              </a:lnSpc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좌회전 </a:t>
            </a:r>
            <a:r>
              <a:rPr lang="ko-KR" altLang="en-US" b="1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및 우회전 시 졸음운전 감지</a:t>
            </a:r>
            <a:endParaRPr lang="en-US" altLang="ko-KR" b="1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580389" lvl="1" indent="-342900" algn="l">
              <a:lnSpc>
                <a:spcPts val="3079"/>
              </a:lnSpc>
              <a:buFont typeface="+mj-ea"/>
              <a:buAutoNum type="circleNumDbPlain"/>
            </a:pPr>
            <a:r>
              <a:rPr 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통신 송수신 문제</a:t>
            </a:r>
            <a:endParaRPr lang="en-US" b="1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162849" y="6473982"/>
            <a:ext cx="4248390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389" lvl="1" indent="-342900" algn="l">
              <a:lnSpc>
                <a:spcPts val="3629"/>
              </a:lnSpc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상대적으로 멀어지는 차량만 체크</a:t>
            </a:r>
            <a:endParaRPr lang="en-US" altLang="ko-KR" b="1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580389" lvl="1" indent="-342900" algn="l">
              <a:lnSpc>
                <a:spcPts val="3629"/>
              </a:lnSpc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객체 </a:t>
            </a:r>
            <a:r>
              <a:rPr lang="ko-KR" altLang="en-US" b="1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좌표값만을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활용</a:t>
            </a:r>
            <a:endParaRPr lang="en-US" altLang="ko-KR" b="1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580389" lvl="1" indent="-342900" algn="l">
              <a:lnSpc>
                <a:spcPts val="3629"/>
              </a:lnSpc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좌우 방향으로 번갈아 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흔들렸을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경우에만　감지</a:t>
            </a:r>
            <a:endParaRPr lang="en-US" altLang="ko-KR" b="1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580389" lvl="1" indent="-342900" algn="l">
              <a:lnSpc>
                <a:spcPts val="3629"/>
              </a:lnSpc>
              <a:buFont typeface="+mj-ea"/>
              <a:buAutoNum type="circleNumDbPlain"/>
            </a:pPr>
            <a:r>
              <a:rPr 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STM32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보드의 </a:t>
            </a:r>
            <a:r>
              <a:rPr lang="ko-KR" altLang="en-US" b="1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프리스케일러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조정</a:t>
            </a:r>
            <a:endParaRPr lang="en-US" b="1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699294" y="5474176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</a:p>
        </p:txBody>
      </p:sp>
      <p:grpSp>
        <p:nvGrpSpPr>
          <p:cNvPr id="37" name="Group 19"/>
          <p:cNvGrpSpPr/>
          <p:nvPr/>
        </p:nvGrpSpPr>
        <p:grpSpPr>
          <a:xfrm>
            <a:off x="6525023" y="5324714"/>
            <a:ext cx="5107197" cy="3628786"/>
            <a:chOff x="0" y="0"/>
            <a:chExt cx="6809596" cy="4129758"/>
          </a:xfrm>
        </p:grpSpPr>
        <p:grpSp>
          <p:nvGrpSpPr>
            <p:cNvPr id="38" name="Group 20"/>
            <p:cNvGrpSpPr/>
            <p:nvPr/>
          </p:nvGrpSpPr>
          <p:grpSpPr>
            <a:xfrm>
              <a:off x="0" y="0"/>
              <a:ext cx="6809596" cy="4129758"/>
              <a:chOff x="0" y="0"/>
              <a:chExt cx="1345105" cy="815755"/>
            </a:xfrm>
          </p:grpSpPr>
          <p:sp>
            <p:nvSpPr>
              <p:cNvPr id="40" name="Freeform 21"/>
              <p:cNvSpPr/>
              <p:nvPr/>
            </p:nvSpPr>
            <p:spPr>
              <a:xfrm>
                <a:off x="0" y="0"/>
                <a:ext cx="1345105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45105" h="815755">
                    <a:moveTo>
                      <a:pt x="33349" y="0"/>
                    </a:moveTo>
                    <a:lnTo>
                      <a:pt x="1311756" y="0"/>
                    </a:lnTo>
                    <a:cubicBezTo>
                      <a:pt x="1330174" y="0"/>
                      <a:pt x="1345105" y="14931"/>
                      <a:pt x="1345105" y="33349"/>
                    </a:cubicBezTo>
                    <a:lnTo>
                      <a:pt x="1345105" y="782405"/>
                    </a:lnTo>
                    <a:cubicBezTo>
                      <a:pt x="1345105" y="791250"/>
                      <a:pt x="1341592" y="799733"/>
                      <a:pt x="1335338" y="805987"/>
                    </a:cubicBezTo>
                    <a:cubicBezTo>
                      <a:pt x="1329083" y="812241"/>
                      <a:pt x="1320601" y="815755"/>
                      <a:pt x="1311756" y="815755"/>
                    </a:cubicBezTo>
                    <a:lnTo>
                      <a:pt x="33349" y="815755"/>
                    </a:lnTo>
                    <a:cubicBezTo>
                      <a:pt x="14931" y="815755"/>
                      <a:pt x="0" y="800824"/>
                      <a:pt x="0" y="782405"/>
                    </a:cubicBezTo>
                    <a:lnTo>
                      <a:pt x="0" y="33349"/>
                    </a:lnTo>
                    <a:cubicBezTo>
                      <a:pt x="0" y="14931"/>
                      <a:pt x="14931" y="0"/>
                      <a:pt x="3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</p:sp>
          <p:sp>
            <p:nvSpPr>
              <p:cNvPr id="41" name="TextBox 22"/>
              <p:cNvSpPr txBox="1"/>
              <p:nvPr/>
            </p:nvSpPr>
            <p:spPr>
              <a:xfrm>
                <a:off x="0" y="-47625"/>
                <a:ext cx="1345105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9" name="AutoShape 23"/>
            <p:cNvSpPr/>
            <p:nvPr/>
          </p:nvSpPr>
          <p:spPr>
            <a:xfrm>
              <a:off x="14907" y="11522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3" name="TextBox 34"/>
          <p:cNvSpPr txBox="1"/>
          <p:nvPr/>
        </p:nvSpPr>
        <p:spPr>
          <a:xfrm>
            <a:off x="6951423" y="6451079"/>
            <a:ext cx="424839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389" lvl="1" indent="-342900" algn="l">
              <a:lnSpc>
                <a:spcPts val="3079"/>
              </a:lnSpc>
              <a:buFont typeface="+mj-ea"/>
              <a:buAutoNum type="circleNumDbPlain"/>
            </a:pPr>
            <a:r>
              <a:rPr lang="en-US" altLang="ko-KR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Y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축 이동만으로 판단하였음</a:t>
            </a:r>
            <a:endParaRPr lang="en-US" altLang="ko-KR" b="1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580389" lvl="1" indent="-342900" algn="l">
              <a:lnSpc>
                <a:spcPts val="3079"/>
              </a:lnSpc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기존 시스템은 </a:t>
            </a:r>
            <a:r>
              <a:rPr lang="ko-KR" altLang="en-US" b="1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바운딩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박스 기반</a:t>
            </a:r>
            <a:r>
              <a:rPr lang="en-US" altLang="ko-KR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, 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차선 인식은 </a:t>
            </a:r>
            <a:r>
              <a:rPr lang="ko-KR" altLang="en-US" b="1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세그멘테이션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혹은 </a:t>
            </a:r>
            <a:r>
              <a:rPr lang="ko-KR" altLang="en-US" b="1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폴리라인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방식</a:t>
            </a:r>
            <a:endParaRPr lang="en-US" altLang="ko-KR" b="1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580389" lvl="1" indent="-342900" algn="l">
              <a:lnSpc>
                <a:spcPts val="3079"/>
              </a:lnSpc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좌표 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흔들릴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시 졸음운전으로 감지</a:t>
            </a:r>
            <a:endParaRPr lang="en-US" altLang="ko-KR" b="1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marL="580389" lvl="1" indent="-342900" algn="l">
              <a:lnSpc>
                <a:spcPts val="3079"/>
              </a:lnSpc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통신속도가 맞지 않았음</a:t>
            </a:r>
            <a:endParaRPr lang="en-US" b="1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sp>
        <p:nvSpPr>
          <p:cNvPr id="44" name="TextBox 36"/>
          <p:cNvSpPr txBox="1"/>
          <p:nvPr/>
        </p:nvSpPr>
        <p:spPr>
          <a:xfrm>
            <a:off x="7868490" y="5459453"/>
            <a:ext cx="242026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원인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보완할 점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14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992100" y="4038379"/>
            <a:ext cx="3775779" cy="973127"/>
            <a:chOff x="0" y="0"/>
            <a:chExt cx="5034372" cy="129750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B1CCB4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3015536" y="7292705"/>
            <a:ext cx="3775779" cy="973127"/>
            <a:chOff x="0" y="0"/>
            <a:chExt cx="5034372" cy="129750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658C6A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2992100" y="5710556"/>
            <a:ext cx="3689468" cy="867774"/>
            <a:chOff x="0" y="0"/>
            <a:chExt cx="971712" cy="22854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71712" cy="228549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971712" cy="276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078411" y="5605203"/>
            <a:ext cx="3689468" cy="867774"/>
            <a:chOff x="0" y="0"/>
            <a:chExt cx="971712" cy="22854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71712" cy="228549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971712" cy="276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351588" y="4185470"/>
            <a:ext cx="316432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400" dirty="0" smtClean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속도 판단 정확도 한계</a:t>
            </a:r>
            <a:endParaRPr lang="en-US" sz="24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241841" y="5769850"/>
            <a:ext cx="343972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 smtClean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차선 인식 </a:t>
            </a:r>
            <a:r>
              <a:rPr lang="ko-KR" altLang="en-US" sz="2800" dirty="0" smtClean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기능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813972" y="4114732"/>
            <a:ext cx="764522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실제 속도 측정을 위해 거리 추정 기법 도입 필요</a:t>
            </a:r>
            <a:r>
              <a:rPr lang="en-US" altLang="ko-KR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(</a:t>
            </a:r>
            <a:r>
              <a:rPr lang="ko-KR" altLang="en-US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예</a:t>
            </a:r>
            <a:r>
              <a:rPr lang="en-US" altLang="ko-KR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: stereo depth)</a:t>
            </a:r>
          </a:p>
          <a:p>
            <a:pPr algn="l">
              <a:lnSpc>
                <a:spcPts val="3079"/>
              </a:lnSpc>
            </a:pPr>
            <a:r>
              <a:rPr lang="ko-KR" altLang="en-US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혹은 </a:t>
            </a:r>
            <a:r>
              <a:rPr lang="en-US" altLang="ko-KR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</a:t>
            </a:r>
            <a:r>
              <a:rPr lang="ko-KR" altLang="en-US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통신으로 연결된 차량의 계기판의 정보 추출</a:t>
            </a:r>
            <a:endParaRPr lang="en-US" altLang="ko-KR" sz="2199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307836" y="7457518"/>
            <a:ext cx="330773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400" dirty="0" smtClean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졸음운전 정확도 한계</a:t>
            </a:r>
            <a:endParaRPr lang="en-US" sz="24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8790536" y="5688088"/>
            <a:ext cx="6505364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YOLO-Lane</a:t>
            </a:r>
            <a:r>
              <a:rPr lang="ko-KR" altLang="en-US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이나 </a:t>
            </a:r>
            <a:r>
              <a:rPr lang="en-US" altLang="ko-KR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SCNN, </a:t>
            </a:r>
            <a:r>
              <a:rPr lang="en-US" altLang="ko-KR" sz="2199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LaneATT</a:t>
            </a:r>
            <a:r>
              <a:rPr lang="en-US" altLang="ko-KR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  <a:r>
              <a:rPr lang="ko-KR" altLang="en-US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등 </a:t>
            </a:r>
            <a:r>
              <a:rPr lang="ko-KR" altLang="en-US" sz="2199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바운딩</a:t>
            </a:r>
            <a:r>
              <a:rPr lang="ko-KR" altLang="en-US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박스 기반 시스템과의 통합 필요</a:t>
            </a:r>
            <a:endParaRPr lang="en-US" sz="2199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790536" y="7316547"/>
            <a:ext cx="623254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차선 인식을 기반으로  차선과의 거리를 이용하여 졸음운전 판단</a:t>
            </a:r>
            <a:endParaRPr lang="en-US" altLang="ko-KR" sz="2199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46" y="4076190"/>
            <a:ext cx="850141" cy="85014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91" y="5478463"/>
            <a:ext cx="1082910" cy="108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82555" y="7281811"/>
            <a:ext cx="932058" cy="932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5718918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 후기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15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3153446" y="3507927"/>
            <a:ext cx="5267041" cy="2588318"/>
            <a:chOff x="0" y="0"/>
            <a:chExt cx="2091879" cy="9320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439497" y="4453872"/>
            <a:ext cx="4694941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여러 문제 상황에 직면하여 어려움과 고민의 시간이 있었지만 모두 극복하</a:t>
            </a:r>
            <a:r>
              <a:rPr lang="ko-KR" altLang="en-US" sz="2000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고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프로젝트를 완성하여 보람이 있었고 </a:t>
            </a:r>
            <a:r>
              <a:rPr lang="en-US" altLang="ko-KR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통신에 대해 공부 할 수 있었던 좋은 경험이었습니다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9793473" y="3507926"/>
            <a:ext cx="5267041" cy="2588319"/>
            <a:chOff x="0" y="0"/>
            <a:chExt cx="2091879" cy="93204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079523" y="4273428"/>
            <a:ext cx="4694941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팀원 간 역할 분배가 잘 되어 프로젝트가 수월하게 진행되었던 점이 좋았고</a:t>
            </a:r>
            <a:endParaRPr lang="en-US" altLang="ko-KR" sz="2000" dirty="0" smtClean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통신을 구현하면서 많은 문제가 있었지만 결국 구현했고</a:t>
            </a:r>
            <a:r>
              <a:rPr lang="en-US" altLang="ko-KR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, 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그래서 성취감이 컸던 프로젝트였습니다</a:t>
            </a:r>
            <a:r>
              <a:rPr lang="en-US" altLang="ko-KR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.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grpSp>
        <p:nvGrpSpPr>
          <p:cNvPr id="40" name="Group 40"/>
          <p:cNvGrpSpPr/>
          <p:nvPr/>
        </p:nvGrpSpPr>
        <p:grpSpPr>
          <a:xfrm>
            <a:off x="3153446" y="3507927"/>
            <a:ext cx="3358498" cy="726186"/>
            <a:chOff x="0" y="0"/>
            <a:chExt cx="884543" cy="19125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 smtClean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송가람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793473" y="3507927"/>
            <a:ext cx="3358498" cy="726186"/>
            <a:chOff x="0" y="0"/>
            <a:chExt cx="884543" cy="19125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 smtClean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황치영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1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질문과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답변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16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6373184" y="4834443"/>
            <a:ext cx="5541633" cy="1678286"/>
            <a:chOff x="0" y="0"/>
            <a:chExt cx="7388844" cy="22377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6813" cy="2237714"/>
            </a:xfrm>
            <a:custGeom>
              <a:avLst/>
              <a:gdLst/>
              <a:ahLst/>
              <a:cxnLst/>
              <a:rect l="l" t="t" r="r" b="b"/>
              <a:pathLst>
                <a:path w="2366813" h="2237714">
                  <a:moveTo>
                    <a:pt x="0" y="0"/>
                  </a:moveTo>
                  <a:lnTo>
                    <a:pt x="2366813" y="0"/>
                  </a:lnTo>
                  <a:lnTo>
                    <a:pt x="2366813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4907508" y="0"/>
              <a:ext cx="2481336" cy="2237714"/>
            </a:xfrm>
            <a:custGeom>
              <a:avLst/>
              <a:gdLst/>
              <a:ahLst/>
              <a:cxnLst/>
              <a:rect l="l" t="t" r="r" b="b"/>
              <a:pathLst>
                <a:path w="2481336" h="2237714">
                  <a:moveTo>
                    <a:pt x="0" y="0"/>
                  </a:moveTo>
                  <a:lnTo>
                    <a:pt x="2481336" y="0"/>
                  </a:lnTo>
                  <a:lnTo>
                    <a:pt x="2481336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2757717" y="105251"/>
              <a:ext cx="1883324" cy="213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31"/>
                </a:lnSpc>
              </a:pPr>
              <a:r>
                <a:rPr lang="en-US" sz="9522">
                  <a:solidFill>
                    <a:srgbClr val="485849">
                      <a:alpha val="73725"/>
                    </a:srgbClr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&amp;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  <a:blipFill>
            <a:blip r:embed="rId4"/>
            <a:stretch>
              <a:fillRect/>
            </a:stretch>
          </a:blipFill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grpFill/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  <a:grpFill/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grpFill/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573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281366" y="3623215"/>
            <a:ext cx="6642252" cy="5000345"/>
            <a:chOff x="0" y="0"/>
            <a:chExt cx="1813523" cy="1365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3523" cy="1365236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87845" y="3623215"/>
            <a:ext cx="6618789" cy="5000345"/>
            <a:chOff x="0" y="0"/>
            <a:chExt cx="1807117" cy="13652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07117" cy="1365236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2305200" y="4714485"/>
            <a:ext cx="6618417" cy="16199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9387845" y="472401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6729" y="5086350"/>
            <a:ext cx="5571600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차량 주변의 운전 행태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과속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난폭운전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졸음운전 등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를 실시간으로 분석하여 위험 상황을 </a:t>
            </a:r>
            <a:r>
              <a:rPr lang="ko-KR" altLang="en-US" dirty="0" smtClean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감지</a:t>
            </a:r>
            <a:endParaRPr lang="en-US" altLang="ko-KR" dirty="0" smtClean="0">
              <a:latin typeface="Noto Sans KR DemiLight" panose="020B0200000000000000" pitchFamily="50" charset="-127"/>
              <a:ea typeface="Noto Sans KR DemiLight" panose="020B0200000000000000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2800"/>
              </a:lnSpc>
            </a:pPr>
            <a:endParaRPr lang="en-US" altLang="ko-KR" dirty="0" smtClean="0">
              <a:latin typeface="Noto Sans KR DemiLight" panose="020B0200000000000000" pitchFamily="50" charset="-127"/>
              <a:ea typeface="Noto Sans KR DemiLight" panose="020B0200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차량의 객체 인식 및 추적</a:t>
            </a:r>
            <a:r>
              <a:rPr lang="en-US" altLang="ko-KR" dirty="0" smtClean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위험운전 감지 기능을 구현</a:t>
            </a:r>
            <a:endParaRPr lang="en-US" altLang="ko-KR" dirty="0" smtClean="0">
              <a:latin typeface="Noto Sans KR DemiLight" panose="020B0200000000000000" pitchFamily="50" charset="-127"/>
              <a:ea typeface="Noto Sans KR DemiLight" panose="020B0200000000000000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2800"/>
              </a:lnSpc>
            </a:pPr>
            <a:endParaRPr lang="en-US" altLang="ko-KR" dirty="0" smtClean="0">
              <a:latin typeface="Noto Sans KR DemiLight" panose="020B0200000000000000" pitchFamily="50" charset="-127"/>
              <a:ea typeface="Noto Sans KR DemiLight" panose="020B0200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CAN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함초롬돋움" panose="020B0604000101010101" pitchFamily="50" charset="-127"/>
              </a:rPr>
              <a:t>통신을 통해 차량 제어 시스템과 연동하여 실제 차량 환경과 통합 가능한 시스템 구축</a:t>
            </a:r>
            <a:endParaRPr lang="en-US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함초롬돋움" panose="020B0604000101010101" pitchFamily="50" charset="-127"/>
              <a:sym typeface="TDTD순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911440" y="5086350"/>
            <a:ext cx="5571600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사고 예방 목적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주변 차량의 위험 운전 패턴을 사전에 파악함으로써 사고 발생 가능성을 낮추고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,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보다 안전한 주행 환경 </a:t>
            </a:r>
            <a:r>
              <a:rPr lang="ko-KR" altLang="en-US" dirty="0" smtClean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조성</a:t>
            </a:r>
            <a:endParaRPr lang="en-US" altLang="ko-KR" dirty="0" smtClean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>
              <a:lnSpc>
                <a:spcPts val="2800"/>
              </a:lnSpc>
            </a:pPr>
            <a:endParaRPr lang="en-US" altLang="ko-KR" dirty="0" smtClean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차량 </a:t>
            </a:r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전장 경험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실제 차량 시스템과의 연동을 위해 중요한 </a:t>
            </a:r>
            <a:r>
              <a:rPr lang="en-US" altLang="ko-KR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CAN </a:t>
            </a:r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통신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을 직접 다뤄보며 차량 전장 시스템에 대한 실무 경험 확보</a:t>
            </a:r>
            <a:endParaRPr lang="en-US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79564" y="3959301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목적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목표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44274" y="3959301"/>
            <a:ext cx="490593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 smtClean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주제 선정 이유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8139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041627" y="1388861"/>
            <a:ext cx="11678584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소개</a:t>
            </a:r>
            <a:r>
              <a:rPr 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200" dirty="0" err="1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Overflowers</a:t>
            </a:r>
            <a:r>
              <a:rPr lang="en-US" sz="32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: </a:t>
            </a:r>
            <a:r>
              <a:rPr lang="ko-KR" altLang="en-US" sz="32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개발에 열정 넘치는 사람들</a:t>
            </a:r>
            <a:endParaRPr lang="en-US" sz="32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03339" y="6170698"/>
            <a:ext cx="2500510" cy="682037"/>
            <a:chOff x="0" y="0"/>
            <a:chExt cx="610674" cy="1665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송가람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103339" y="3357944"/>
            <a:ext cx="2486939" cy="2486939"/>
            <a:chOff x="0" y="0"/>
            <a:chExt cx="812800" cy="812800"/>
          </a:xfrm>
          <a:blipFill>
            <a:blip r:embed="rId6"/>
            <a:stretch>
              <a:fillRect/>
            </a:stretch>
          </a:blipFill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19050" cap="sq">
              <a:solidFill>
                <a:srgbClr val="485849"/>
              </a:solidFill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7885821" y="6170698"/>
            <a:ext cx="2500510" cy="682037"/>
            <a:chOff x="0" y="0"/>
            <a:chExt cx="610674" cy="1665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황치영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885821" y="3357944"/>
            <a:ext cx="2486939" cy="2486939"/>
            <a:chOff x="0" y="0"/>
            <a:chExt cx="812800" cy="812800"/>
          </a:xfrm>
          <a:blipFill>
            <a:blip r:embed="rId7"/>
            <a:stretch>
              <a:fillRect/>
            </a:stretch>
          </a:blip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19050" cap="sq">
              <a:solidFill>
                <a:srgbClr val="485849"/>
              </a:solidFill>
              <a:prstDash val="solid"/>
              <a:miter/>
            </a:ln>
          </p:spPr>
        </p:sp>
      </p:grpSp>
      <p:sp>
        <p:nvSpPr>
          <p:cNvPr id="41" name="TextBox 41"/>
          <p:cNvSpPr txBox="1"/>
          <p:nvPr/>
        </p:nvSpPr>
        <p:spPr>
          <a:xfrm>
            <a:off x="4046441" y="7140466"/>
            <a:ext cx="2614306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</a:t>
            </a:r>
            <a:r>
              <a:rPr lang="ko-KR" altLang="en-US" sz="2366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장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4108284" y="7809440"/>
            <a:ext cx="2552463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전체</a:t>
            </a:r>
            <a:r>
              <a:rPr 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  <a:r>
              <a:rPr lang="en-US" sz="1961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프로젝트</a:t>
            </a:r>
            <a:r>
              <a:rPr 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  <a:r>
              <a:rPr lang="en-US" sz="1961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관리</a:t>
            </a:r>
            <a:r>
              <a:rPr 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및 </a:t>
            </a:r>
          </a:p>
          <a:p>
            <a:pPr algn="ctr">
              <a:lnSpc>
                <a:spcPts val="2745"/>
              </a:lnSpc>
            </a:pPr>
            <a:r>
              <a:rPr 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AI </a:t>
            </a:r>
            <a:r>
              <a:rPr lang="ko-KR" alt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알고리즘 개발</a:t>
            </a:r>
            <a:endParaRPr lang="en-US" sz="1961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853059" y="7140466"/>
            <a:ext cx="2614306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CAN</a:t>
            </a:r>
            <a:r>
              <a:rPr lang="ko-KR" altLang="en-US" sz="2366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통신 담당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883981" y="7773384"/>
            <a:ext cx="2552463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STM32</a:t>
            </a:r>
            <a:r>
              <a:rPr lang="ko-KR" alt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보드와 </a:t>
            </a:r>
            <a:r>
              <a:rPr lang="en-US" altLang="ko-KR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</a:t>
            </a:r>
            <a:r>
              <a:rPr lang="ko-KR" alt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통신 연결 구현</a:t>
            </a:r>
            <a:endParaRPr lang="en-US" sz="1961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grpSp>
        <p:nvGrpSpPr>
          <p:cNvPr id="67" name="Group 26"/>
          <p:cNvGrpSpPr/>
          <p:nvPr/>
        </p:nvGrpSpPr>
        <p:grpSpPr>
          <a:xfrm>
            <a:off x="11430178" y="6191164"/>
            <a:ext cx="2500510" cy="682037"/>
            <a:chOff x="0" y="0"/>
            <a:chExt cx="610674" cy="166567"/>
          </a:xfrm>
        </p:grpSpPr>
        <p:sp>
          <p:nvSpPr>
            <p:cNvPr id="68" name="Freeform 27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69" name="TextBox 28"/>
            <p:cNvSpPr txBox="1"/>
            <p:nvPr/>
          </p:nvSpPr>
          <p:spPr>
            <a:xfrm>
              <a:off x="0" y="-57150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신경임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70" name="Group 29"/>
          <p:cNvGrpSpPr/>
          <p:nvPr/>
        </p:nvGrpSpPr>
        <p:grpSpPr>
          <a:xfrm>
            <a:off x="11430178" y="3378410"/>
            <a:ext cx="2486939" cy="2486939"/>
            <a:chOff x="0" y="0"/>
            <a:chExt cx="812800" cy="812800"/>
          </a:xfrm>
          <a:blipFill>
            <a:blip r:embed="rId8"/>
            <a:stretch>
              <a:fillRect/>
            </a:stretch>
          </a:blipFill>
        </p:grpSpPr>
        <p:sp>
          <p:nvSpPr>
            <p:cNvPr id="71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19050" cap="sq">
              <a:solidFill>
                <a:srgbClr val="485849"/>
              </a:solidFill>
              <a:prstDash val="solid"/>
              <a:miter/>
            </a:ln>
          </p:spPr>
        </p:sp>
      </p:grpSp>
      <p:sp>
        <p:nvSpPr>
          <p:cNvPr id="72" name="TextBox 43"/>
          <p:cNvSpPr txBox="1"/>
          <p:nvPr/>
        </p:nvSpPr>
        <p:spPr>
          <a:xfrm>
            <a:off x="11397416" y="7160932"/>
            <a:ext cx="2614306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CAN</a:t>
            </a:r>
            <a:r>
              <a:rPr lang="ko-KR" altLang="en-US" sz="2366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통신 담당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73" name="TextBox 44"/>
          <p:cNvSpPr txBox="1"/>
          <p:nvPr/>
        </p:nvSpPr>
        <p:spPr>
          <a:xfrm>
            <a:off x="11428338" y="7793850"/>
            <a:ext cx="2552463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STM32</a:t>
            </a:r>
            <a:r>
              <a:rPr lang="ko-KR" alt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보드와 </a:t>
            </a:r>
            <a:r>
              <a:rPr lang="en-US" altLang="ko-KR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</a:t>
            </a:r>
            <a:r>
              <a:rPr lang="ko-KR" altLang="en-US" sz="1961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통신 연결 구현</a:t>
            </a:r>
            <a:endParaRPr lang="en-US" sz="1961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041627" y="1388861"/>
            <a:ext cx="789884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3485113" y="3399720"/>
            <a:ext cx="1005073" cy="86373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smtClean="0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5.7</a:t>
              </a:r>
              <a:endParaRPr lang="en-US" sz="2199" dirty="0">
                <a:solidFill>
                  <a:srgbClr val="FA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3987650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2424919" y="4816457"/>
            <a:ext cx="2903178" cy="1701143"/>
            <a:chOff x="0" y="0"/>
            <a:chExt cx="762847" cy="4469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 계획 수립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27085" y="6657194"/>
            <a:ext cx="2903178" cy="1949739"/>
            <a:chOff x="0" y="0"/>
            <a:chExt cx="762847" cy="5123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2847" cy="512319"/>
            </a:xfrm>
            <a:custGeom>
              <a:avLst/>
              <a:gdLst/>
              <a:ahLst/>
              <a:cxnLst/>
              <a:rect l="l" t="t" r="r" b="b"/>
              <a:pathLst>
                <a:path w="762847" h="512319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62847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하드웨어 구성</a:t>
              </a:r>
              <a:r>
                <a:rPr lang="en-US" altLang="ko-KR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, </a:t>
              </a: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구성도 작성</a:t>
              </a:r>
              <a:r>
                <a:rPr lang="en-US" altLang="ko-KR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,</a:t>
              </a: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ko-KR" altLang="en-US" sz="2199" dirty="0" err="1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데이터셋</a:t>
              </a: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 선별</a:t>
              </a:r>
              <a:endParaRPr lang="en-US" sz="2199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985977" y="3399720"/>
            <a:ext cx="1005073" cy="863735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smtClean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5.12</a:t>
              </a:r>
              <a:endParaRPr lang="en-US" sz="2199" dirty="0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7524518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6" name="Group 36"/>
          <p:cNvGrpSpPr/>
          <p:nvPr/>
        </p:nvGrpSpPr>
        <p:grpSpPr>
          <a:xfrm>
            <a:off x="6011712" y="4816457"/>
            <a:ext cx="2900030" cy="1701143"/>
            <a:chOff x="0" y="0"/>
            <a:chExt cx="762020" cy="44699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컴퓨터 비전 개발 진행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013876" y="6657194"/>
            <a:ext cx="2900030" cy="1949739"/>
            <a:chOff x="0" y="0"/>
            <a:chExt cx="762020" cy="5123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오브젝트 </a:t>
              </a:r>
              <a:r>
                <a:rPr lang="ko-KR" altLang="en-US" sz="2199" dirty="0" err="1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트래킹</a:t>
              </a: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 구현</a:t>
              </a:r>
              <a:r>
                <a:rPr lang="en-US" altLang="ko-KR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,</a:t>
              </a:r>
            </a:p>
            <a:p>
              <a:pPr algn="ctr">
                <a:lnSpc>
                  <a:spcPts val="3079"/>
                </a:lnSpc>
              </a:pP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차량 행태 인식 </a:t>
              </a:r>
              <a:r>
                <a:rPr lang="en-US" altLang="ko-KR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AI </a:t>
              </a: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구현</a:t>
              </a:r>
              <a:r>
                <a:rPr lang="en-US" altLang="ko-KR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 </a:t>
              </a:r>
              <a:endParaRPr lang="en-US" sz="2199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11015046" y="4205852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>
            <a:off x="10486600" y="3399720"/>
            <a:ext cx="1005073" cy="863735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smtClean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5.19</a:t>
              </a:r>
              <a:endParaRPr lang="en-US" sz="2199" dirty="0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48580" y="4816457"/>
            <a:ext cx="2900030" cy="1701143"/>
            <a:chOff x="0" y="0"/>
            <a:chExt cx="762020" cy="44699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 종합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550744" y="6657194"/>
            <a:ext cx="2900030" cy="1949739"/>
            <a:chOff x="0" y="0"/>
            <a:chExt cx="762020" cy="51231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행태 인식 </a:t>
              </a:r>
              <a:r>
                <a:rPr lang="en-US" altLang="ko-KR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AI</a:t>
              </a: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와 </a:t>
              </a:r>
              <a:r>
                <a:rPr lang="en-US" altLang="ko-KR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STM32</a:t>
              </a: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보드에 </a:t>
              </a:r>
              <a:r>
                <a:rPr lang="en-US" altLang="ko-KR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CAN </a:t>
              </a: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통신 연결</a:t>
              </a:r>
              <a:endParaRPr lang="en-US" sz="2199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4038590" y="3399720"/>
            <a:ext cx="1005073" cy="863735"/>
            <a:chOff x="0" y="0"/>
            <a:chExt cx="812800" cy="6985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smtClean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5.21</a:t>
              </a:r>
              <a:endParaRPr lang="en-US" sz="2199" dirty="0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14541127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56" name="Group 56"/>
          <p:cNvGrpSpPr/>
          <p:nvPr/>
        </p:nvGrpSpPr>
        <p:grpSpPr>
          <a:xfrm>
            <a:off x="13088949" y="4816457"/>
            <a:ext cx="2900030" cy="1701143"/>
            <a:chOff x="0" y="0"/>
            <a:chExt cx="762020" cy="44699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보고서 작성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및 발표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091112" y="6657194"/>
            <a:ext cx="2900030" cy="1949739"/>
            <a:chOff x="0" y="0"/>
            <a:chExt cx="762020" cy="51231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ko-KR" alt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프로젝트 </a:t>
              </a:r>
              <a:r>
                <a:rPr lang="en-US" sz="2199" dirty="0" err="1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결과</a:t>
              </a:r>
              <a:r>
                <a:rPr 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en-US" sz="2199" dirty="0" err="1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요약</a:t>
              </a:r>
              <a:r>
                <a:rPr lang="en-US" sz="2199" dirty="0" smtClean="0">
                  <a:solidFill>
                    <a:srgbClr val="485849"/>
                  </a:solidFill>
                  <a:latin typeface="Noto Sans KR DemiLight" panose="020B0200000000000000" pitchFamily="50" charset="-127"/>
                  <a:ea typeface="Noto Sans KR DemiLight" panose="020B0200000000000000" pitchFamily="50" charset="-127"/>
                  <a:cs typeface="TDTD순고딕"/>
                  <a:sym typeface="TDTD순고딕"/>
                </a:rPr>
                <a:t> </a:t>
              </a:r>
              <a:endParaRPr lang="en-US" sz="2199" dirty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14400" y="811606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5718918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 환경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53446" y="3411997"/>
            <a:ext cx="5267041" cy="2442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9867513" y="3411997"/>
            <a:ext cx="5267041" cy="2442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724760" y="4980981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YOLOv8: 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차량 객체 인식 모델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77" y="3277225"/>
            <a:ext cx="2830744" cy="159229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41" y="3177352"/>
            <a:ext cx="3393700" cy="1696850"/>
          </a:xfrm>
          <a:prstGeom prst="rect">
            <a:avLst/>
          </a:prstGeom>
        </p:spPr>
      </p:pic>
      <p:sp>
        <p:nvSpPr>
          <p:cNvPr id="57" name="TextBox 27"/>
          <p:cNvSpPr txBox="1"/>
          <p:nvPr/>
        </p:nvSpPr>
        <p:spPr>
          <a:xfrm>
            <a:off x="4769080" y="4973251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BOXMOT: Object tracking tool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03" y="3064194"/>
            <a:ext cx="2689398" cy="1791811"/>
          </a:xfrm>
          <a:prstGeom prst="rect">
            <a:avLst/>
          </a:prstGeom>
        </p:spPr>
      </p:pic>
      <p:sp>
        <p:nvSpPr>
          <p:cNvPr id="60" name="TextBox 27"/>
          <p:cNvSpPr txBox="1"/>
          <p:nvPr/>
        </p:nvSpPr>
        <p:spPr>
          <a:xfrm>
            <a:off x="8944731" y="4951935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Python3.10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020" y="3406370"/>
            <a:ext cx="3823481" cy="1245021"/>
          </a:xfrm>
          <a:prstGeom prst="rect">
            <a:avLst/>
          </a:prstGeom>
        </p:spPr>
      </p:pic>
      <p:sp>
        <p:nvSpPr>
          <p:cNvPr id="62" name="TextBox 27"/>
          <p:cNvSpPr txBox="1"/>
          <p:nvPr/>
        </p:nvSpPr>
        <p:spPr>
          <a:xfrm>
            <a:off x="12476289" y="4945813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OpenCV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36" y="5760723"/>
            <a:ext cx="3542481" cy="2099248"/>
          </a:xfrm>
          <a:prstGeom prst="rect">
            <a:avLst/>
          </a:prstGeom>
        </p:spPr>
      </p:pic>
      <p:sp>
        <p:nvSpPr>
          <p:cNvPr id="64" name="TextBox 27"/>
          <p:cNvSpPr txBox="1"/>
          <p:nvPr/>
        </p:nvSpPr>
        <p:spPr>
          <a:xfrm>
            <a:off x="584737" y="7957922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언어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67" y="5786812"/>
            <a:ext cx="3532847" cy="2047070"/>
          </a:xfrm>
          <a:prstGeom prst="rect">
            <a:avLst/>
          </a:prstGeom>
        </p:spPr>
      </p:pic>
      <p:sp>
        <p:nvSpPr>
          <p:cNvPr id="66" name="TextBox 27"/>
          <p:cNvSpPr txBox="1"/>
          <p:nvPr/>
        </p:nvSpPr>
        <p:spPr>
          <a:xfrm>
            <a:off x="4837269" y="7941066"/>
            <a:ext cx="4694941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STM32CubeIDE: stm32 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보드 통합 개발 </a:t>
            </a:r>
            <a:r>
              <a:rPr lang="ko-KR" altLang="en-US" sz="2000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툴체인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41" y="5856743"/>
            <a:ext cx="3149618" cy="1907208"/>
          </a:xfrm>
          <a:prstGeom prst="rect">
            <a:avLst/>
          </a:prstGeom>
        </p:spPr>
      </p:pic>
      <p:sp>
        <p:nvSpPr>
          <p:cNvPr id="68" name="TextBox 27"/>
          <p:cNvSpPr txBox="1"/>
          <p:nvPr/>
        </p:nvSpPr>
        <p:spPr>
          <a:xfrm>
            <a:off x="9093686" y="7961493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CUDA: GPU 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프로그래밍 모델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389" y="5949375"/>
            <a:ext cx="2626315" cy="1709293"/>
          </a:xfrm>
          <a:prstGeom prst="rect">
            <a:avLst/>
          </a:prstGeom>
        </p:spPr>
      </p:pic>
      <p:sp>
        <p:nvSpPr>
          <p:cNvPr id="70" name="TextBox 27"/>
          <p:cNvSpPr txBox="1"/>
          <p:nvPr/>
        </p:nvSpPr>
        <p:spPr>
          <a:xfrm>
            <a:off x="12511291" y="7957922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 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통신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8306676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개발환경 </a:t>
            </a:r>
            <a:r>
              <a:rPr lang="en-US" altLang="ko-KR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– </a:t>
            </a: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하드웨어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058309" y="4954914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RTX 4070 super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74" y="2861177"/>
            <a:ext cx="3284069" cy="209085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" t="21437" r="10705" b="22506"/>
          <a:stretch/>
        </p:blipFill>
        <p:spPr>
          <a:xfrm>
            <a:off x="8108710" y="3250143"/>
            <a:ext cx="2333761" cy="1623485"/>
          </a:xfrm>
          <a:prstGeom prst="rect">
            <a:avLst/>
          </a:prstGeom>
        </p:spPr>
      </p:pic>
      <p:sp>
        <p:nvSpPr>
          <p:cNvPr id="51" name="TextBox 27"/>
          <p:cNvSpPr txBox="1"/>
          <p:nvPr/>
        </p:nvSpPr>
        <p:spPr>
          <a:xfrm>
            <a:off x="6926305" y="4955252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Canable</a:t>
            </a: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: CAN 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모듈 </a:t>
            </a:r>
            <a:r>
              <a:rPr lang="ko-KR" altLang="en-US" sz="2000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어뎁터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313" y="3049644"/>
            <a:ext cx="2063364" cy="2063364"/>
          </a:xfrm>
          <a:prstGeom prst="rect">
            <a:avLst/>
          </a:prstGeom>
        </p:spPr>
      </p:pic>
      <p:sp>
        <p:nvSpPr>
          <p:cNvPr id="53" name="TextBox 27"/>
          <p:cNvSpPr txBox="1"/>
          <p:nvPr/>
        </p:nvSpPr>
        <p:spPr>
          <a:xfrm>
            <a:off x="10498524" y="4980845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MCP2515: CAN 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모듈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553" y="5639683"/>
            <a:ext cx="1915163" cy="1915163"/>
          </a:xfrm>
          <a:prstGeom prst="rect">
            <a:avLst/>
          </a:prstGeom>
        </p:spPr>
      </p:pic>
      <p:sp>
        <p:nvSpPr>
          <p:cNvPr id="55" name="TextBox 27"/>
          <p:cNvSpPr txBox="1"/>
          <p:nvPr/>
        </p:nvSpPr>
        <p:spPr>
          <a:xfrm>
            <a:off x="10593470" y="7759698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부저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09" y="5882313"/>
            <a:ext cx="1698098" cy="1698098"/>
          </a:xfrm>
          <a:prstGeom prst="rect">
            <a:avLst/>
          </a:prstGeom>
        </p:spPr>
      </p:pic>
      <p:sp>
        <p:nvSpPr>
          <p:cNvPr id="68" name="TextBox 27"/>
          <p:cNvSpPr txBox="1"/>
          <p:nvPr/>
        </p:nvSpPr>
        <p:spPr>
          <a:xfrm>
            <a:off x="6748459" y="7746873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LED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62" y="6012662"/>
            <a:ext cx="1650406" cy="1737453"/>
          </a:xfrm>
          <a:prstGeom prst="rect">
            <a:avLst/>
          </a:prstGeom>
        </p:spPr>
      </p:pic>
      <p:sp>
        <p:nvSpPr>
          <p:cNvPr id="32" name="TextBox 27"/>
          <p:cNvSpPr txBox="1"/>
          <p:nvPr/>
        </p:nvSpPr>
        <p:spPr>
          <a:xfrm>
            <a:off x="2973594" y="7759698"/>
            <a:ext cx="46949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트위스트 </a:t>
            </a:r>
            <a:r>
              <a:rPr lang="ko-KR" altLang="en-US" sz="2000" dirty="0" err="1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페어</a:t>
            </a:r>
            <a:r>
              <a:rPr lang="ko-KR" altLang="en-US" sz="2000" dirty="0" smtClean="0">
                <a:solidFill>
                  <a:srgbClr val="48584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  <a:cs typeface="TDTD순고딕"/>
                <a:sym typeface="TDTD순고딕"/>
              </a:rPr>
              <a:t> 케이블</a:t>
            </a:r>
            <a:endParaRPr lang="en-US" sz="2000" dirty="0">
              <a:solidFill>
                <a:srgbClr val="485849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242993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5718918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시스템 구성도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73" y="3035481"/>
            <a:ext cx="10093795" cy="57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831</Words>
  <Application>Microsoft Office PowerPoint</Application>
  <PresentationFormat>사용자 지정</PresentationFormat>
  <Paragraphs>192</Paragraphs>
  <Slides>27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Tlab 레트로라이프 Bold</vt:lpstr>
      <vt:lpstr>함초롬돋움</vt:lpstr>
      <vt:lpstr>맑은 고딕</vt:lpstr>
      <vt:lpstr>TDTD한강고딕</vt:lpstr>
      <vt:lpstr>Noto Sans KR DemiLight</vt:lpstr>
      <vt:lpstr>TDTD순고딕</vt:lpstr>
      <vt:lpstr>Tlab 레트로라이프</vt:lpstr>
      <vt:lpstr>Arial</vt:lpstr>
      <vt:lpstr>Wingdings</vt:lpstr>
      <vt:lpstr>Montserrat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 베이지 깔끔한 팀 프로젝트 보고서 프레젠테이션</dc:title>
  <dc:creator>Garam Song</dc:creator>
  <cp:lastModifiedBy>Garam Song</cp:lastModifiedBy>
  <cp:revision>66</cp:revision>
  <dcterms:created xsi:type="dcterms:W3CDTF">2006-08-16T00:00:00Z</dcterms:created>
  <dcterms:modified xsi:type="dcterms:W3CDTF">2025-05-24T14:12:33Z</dcterms:modified>
  <dc:identifier>DAGn39XAnbw</dc:identifier>
</cp:coreProperties>
</file>